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7" r:id="rId1"/>
  </p:sldMasterIdLst>
  <p:sldIdLst>
    <p:sldId id="290" r:id="rId2"/>
    <p:sldId id="294" r:id="rId3"/>
    <p:sldId id="260" r:id="rId4"/>
    <p:sldId id="279" r:id="rId5"/>
    <p:sldId id="263" r:id="rId6"/>
    <p:sldId id="264" r:id="rId7"/>
    <p:sldId id="273" r:id="rId8"/>
    <p:sldId id="267" r:id="rId9"/>
    <p:sldId id="269" r:id="rId10"/>
    <p:sldId id="274" r:id="rId11"/>
    <p:sldId id="285" r:id="rId12"/>
    <p:sldId id="276" r:id="rId13"/>
    <p:sldId id="286" r:id="rId14"/>
    <p:sldId id="287" r:id="rId15"/>
    <p:sldId id="289" r:id="rId16"/>
    <p:sldId id="277" r:id="rId17"/>
    <p:sldId id="293" r:id="rId18"/>
  </p:sldIdLst>
  <p:sldSz cx="9145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33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34" y="-8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919" y="2130430"/>
            <a:ext cx="777375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40735" y="274643"/>
            <a:ext cx="2743676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706" y="274643"/>
            <a:ext cx="807860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8" y="4406905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706" y="1600205"/>
            <a:ext cx="54111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73272" y="1600205"/>
            <a:ext cx="54111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79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79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834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834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671" y="273055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80" y="1600205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79" y="6356355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4A24-119F-4DB9-9769-28008718FAE4}" type="datetimeFigureOut">
              <a:rPr lang="en-AU" smtClean="0"/>
              <a:pPr/>
              <a:t>17/07/2018</a:t>
            </a:fld>
            <a:endParaRPr lang="en-AU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743" y="6356355"/>
            <a:ext cx="2896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4338" y="6356355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C8B9-204D-495E-B470-5198F88031E5}" type="slidenum">
              <a:rPr lang="en-AU" smtClean="0"/>
              <a:pPr/>
              <a:t>&lt;#&gt;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020762"/>
          </a:xfrm>
          <a:solidFill>
            <a:srgbClr val="7030A0"/>
          </a:solidFill>
        </p:spPr>
        <p:txBody>
          <a:bodyPr/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Malaria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izumi\AppData\Local\Microsoft\Windows\Temporary Internet Files\Content.IE5\4SAIZTPF\mosquito_malaria_anofeles[2]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1549400"/>
            <a:ext cx="6324599" cy="440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BB0980C0-A348-46E8-85B9-04B2AE30F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68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2049" name="図 3141">
            <a:extLst>
              <a:ext uri="{FF2B5EF4-FFF2-40B4-BE49-F238E27FC236}">
                <a16:creationId xmlns="" xmlns:a16="http://schemas.microsoft.com/office/drawing/2014/main" id="{B4F59D81-2EE2-4B32-A0F8-0BB6A1217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5" y="1482688"/>
            <a:ext cx="3446599" cy="3368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BF07C805-1A9B-46C7-9580-AAC0AB231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1504584"/>
            <a:ext cx="4663579" cy="48859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No water, no mosquito</a:t>
            </a: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Maintain drainage</a:t>
            </a:r>
            <a:endParaRPr lang="en-AU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Cut and clear vegetation around the house</a:t>
            </a:r>
            <a:endParaRPr lang="en-AU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Bury tins, cans </a:t>
            </a:r>
            <a:r>
              <a:rPr lang="en-US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and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bottles</a:t>
            </a:r>
            <a:endParaRPr lang="en-AU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Burn coconut shells and other rubbish </a:t>
            </a: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Keep larva</a:t>
            </a:r>
            <a:r>
              <a:rPr lang="en-US" sz="24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eating fish in pond/pool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3411661-450A-443B-B176-B536A15F0EDD}"/>
              </a:ext>
            </a:extLst>
          </p:cNvPr>
          <p:cNvSpPr/>
          <p:nvPr/>
        </p:nvSpPr>
        <p:spPr>
          <a:xfrm>
            <a:off x="974929" y="203200"/>
            <a:ext cx="5971971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>
              <a:spcBef>
                <a:spcPts val="935"/>
              </a:spcBef>
              <a:spcAft>
                <a:spcPts val="935"/>
              </a:spcAft>
            </a:pPr>
            <a:r>
              <a:rPr lang="en-US" sz="2400" b="1" dirty="0"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Environmental clean-up </a:t>
            </a:r>
            <a:endParaRPr lang="en-AU" sz="3600" b="1" dirty="0">
              <a:solidFill>
                <a:schemeClr val="bg1"/>
              </a:solidFill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981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B9BEA72-2979-475A-88F7-38FF285CF6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213" y="1748932"/>
            <a:ext cx="2986087" cy="3374989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ED1812AD-6DCE-4F27-A098-B028C362FCD9}"/>
              </a:ext>
            </a:extLst>
          </p:cNvPr>
          <p:cNvSpPr/>
          <p:nvPr/>
        </p:nvSpPr>
        <p:spPr>
          <a:xfrm>
            <a:off x="3632143" y="1447800"/>
            <a:ext cx="5173950" cy="31668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935"/>
              </a:spcBef>
              <a:spcAft>
                <a:spcPts val="935"/>
              </a:spcAft>
            </a:pPr>
            <a:r>
              <a:rPr lang="en-AU" sz="2000" dirty="0"/>
              <a:t>Using long-lasting insecticidal nets (LLINs) at the night time. </a:t>
            </a: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0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Check for hole </a:t>
            </a: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or </a:t>
            </a:r>
            <a:r>
              <a:rPr lang="en-US" sz="20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tear </a:t>
            </a: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every time</a:t>
            </a:r>
            <a:endParaRPr lang="en-AU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Make no gap between net and floor</a:t>
            </a: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Wash </a:t>
            </a:r>
            <a:r>
              <a:rPr lang="en-US" sz="2000" i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net</a:t>
            </a: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every six month </a:t>
            </a:r>
            <a:endParaRPr lang="en-AU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935"/>
              </a:spcBef>
              <a:spcAft>
                <a:spcPts val="935"/>
              </a:spcAft>
              <a:buFont typeface="Wingdings" panose="05000000000000000000" pitchFamily="2" charset="2"/>
              <a:buChar char=""/>
            </a:pPr>
            <a:r>
              <a:rPr lang="en-US" sz="20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Sleep under the net every night</a:t>
            </a:r>
            <a:r>
              <a:rPr lang="en-US" sz="20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AU" sz="20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D4A2650-F463-4DEA-AB08-9FDD2664B0BF}"/>
              </a:ext>
            </a:extLst>
          </p:cNvPr>
          <p:cNvSpPr/>
          <p:nvPr/>
        </p:nvSpPr>
        <p:spPr>
          <a:xfrm>
            <a:off x="698500" y="273791"/>
            <a:ext cx="7785100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</a:rPr>
              <a:t>Insecticide-treated mosquito nets </a:t>
            </a:r>
          </a:p>
        </p:txBody>
      </p:sp>
    </p:spTree>
    <p:extLst>
      <p:ext uri="{BB962C8B-B14F-4D97-AF65-F5344CB8AC3E}">
        <p14:creationId xmlns="" xmlns:p14="http://schemas.microsoft.com/office/powerpoint/2010/main" val="194663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8DB6B7-21AB-4868-A89F-41E2BF9E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177" y="1790296"/>
            <a:ext cx="5861491" cy="37088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Effective</a:t>
            </a: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way to rapidly reduce malaria</a:t>
            </a:r>
            <a:endParaRPr lang="en-AU" altLang="en-US" sz="24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Effective for 3–6 months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Requires well trained and supervised personnel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Conducted by the Vector borne disease control program of the Provincial Health Office.</a:t>
            </a:r>
            <a:endParaRPr lang="en-AU" sz="24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AU" sz="2800" b="1" u="sng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AU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0EE122E2-E27A-402A-9691-8A7D98D6F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119" y="-957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 dirty="0"/>
          </a:p>
        </p:txBody>
      </p:sp>
      <p:pic>
        <p:nvPicPr>
          <p:cNvPr id="3073" name="図 3143">
            <a:extLst>
              <a:ext uri="{FF2B5EF4-FFF2-40B4-BE49-F238E27FC236}">
                <a16:creationId xmlns="" xmlns:a16="http://schemas.microsoft.com/office/drawing/2014/main" id="{EC924656-62F2-4BAC-8CAD-1323366F8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16" y="1897442"/>
            <a:ext cx="2506483" cy="3256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2D7141B2-5C3D-43A6-851B-FBA9A78E9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118" y="305758"/>
            <a:ext cx="73289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048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0B5DCB1-3E08-4B19-9607-8A1500CA8E18}"/>
              </a:ext>
            </a:extLst>
          </p:cNvPr>
          <p:cNvSpPr/>
          <p:nvPr/>
        </p:nvSpPr>
        <p:spPr>
          <a:xfrm>
            <a:off x="612668" y="436565"/>
            <a:ext cx="7693131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</a:rPr>
              <a:t>Indoor residual spraying (IRS</a:t>
            </a:r>
            <a:r>
              <a:rPr lang="en-AU" sz="32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34456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CC15F5E3-368E-4E62-B896-02FAED27D6A8}"/>
              </a:ext>
            </a:extLst>
          </p:cNvPr>
          <p:cNvSpPr/>
          <p:nvPr/>
        </p:nvSpPr>
        <p:spPr>
          <a:xfrm>
            <a:off x="4286419" y="1866900"/>
            <a:ext cx="4572794" cy="17366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/>
            <a:r>
              <a:rPr lang="en-US" sz="24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Mosquito screen must be fixed on all the windows and doorway without any gap or crack</a:t>
            </a:r>
            <a:endParaRPr lang="en-AU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91D0685-F056-4745-92F8-A07AB4BE0D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400" y="1793331"/>
            <a:ext cx="3898900" cy="42080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14DF985-33C9-44BB-A114-D193C5A8CECF}"/>
              </a:ext>
            </a:extLst>
          </p:cNvPr>
          <p:cNvSpPr/>
          <p:nvPr/>
        </p:nvSpPr>
        <p:spPr>
          <a:xfrm>
            <a:off x="1072335" y="436481"/>
            <a:ext cx="6217465" cy="646331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</a:rPr>
              <a:t>Mosquito screen </a:t>
            </a:r>
          </a:p>
        </p:txBody>
      </p:sp>
    </p:spTree>
    <p:extLst>
      <p:ext uri="{BB962C8B-B14F-4D97-AF65-F5344CB8AC3E}">
        <p14:creationId xmlns="" xmlns:p14="http://schemas.microsoft.com/office/powerpoint/2010/main" val="341812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513D14-3A96-4987-B4E0-C98DE38B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341745"/>
            <a:ext cx="6807200" cy="748146"/>
          </a:xfrm>
          <a:solidFill>
            <a:srgbClr val="7030A0"/>
          </a:solidFill>
        </p:spPr>
        <p:txBody>
          <a:bodyPr anchor="t">
            <a:no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Mosquito coil</a:t>
            </a:r>
            <a:br>
              <a:rPr lang="en-AU" sz="3600" b="1" dirty="0">
                <a:solidFill>
                  <a:schemeClr val="bg1"/>
                </a:solidFill>
              </a:rPr>
            </a:b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0612D6F-D34A-4CBB-A3D4-A9E2CB4AED72}"/>
              </a:ext>
            </a:extLst>
          </p:cNvPr>
          <p:cNvSpPr/>
          <p:nvPr/>
        </p:nvSpPr>
        <p:spPr>
          <a:xfrm>
            <a:off x="3431882" y="2148992"/>
            <a:ext cx="5343818" cy="2523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Most common and easy- to-use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Cost </a:t>
            </a:r>
            <a:r>
              <a:rPr lang="en-AU" sz="2800" dirty="0">
                <a:solidFill>
                  <a:srgbClr val="FF0000"/>
                </a:solidFill>
              </a:rPr>
              <a:t>is</a:t>
            </a:r>
            <a:r>
              <a:rPr lang="en-AU" sz="2800" dirty="0"/>
              <a:t> reasonable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Smoke is harmful to infants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C55F704-8F53-463B-A0DC-918B1C4166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1933692"/>
            <a:ext cx="2654300" cy="27835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660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0179A6-A0B2-4EA9-8D9B-1FB5EE25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830262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Mosquito repellents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852439E-5629-42BF-9C92-2F32C41454F7}"/>
              </a:ext>
            </a:extLst>
          </p:cNvPr>
          <p:cNvSpPr/>
          <p:nvPr/>
        </p:nvSpPr>
        <p:spPr>
          <a:xfrm>
            <a:off x="4051300" y="2286000"/>
            <a:ext cx="4560798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Apply on uncover parts of the skin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Effectiveness continued for 5-8 hours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CC77C37-CFCA-4778-A3AD-39198A9241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081549">
            <a:off x="550776" y="2857683"/>
            <a:ext cx="2941135" cy="23925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0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DFB3FE-C144-4960-BE4B-2BD2E9BA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333" y="391598"/>
            <a:ext cx="7496867" cy="70753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Long sleeve and trousers </a:t>
            </a:r>
            <a:endParaRPr lang="en-AU" sz="3600" b="1" dirty="0">
              <a:solidFill>
                <a:schemeClr val="bg1"/>
              </a:solidFill>
            </a:endParaRPr>
          </a:p>
        </p:txBody>
      </p:sp>
      <p:pic>
        <p:nvPicPr>
          <p:cNvPr id="6" name="図 3135">
            <a:extLst>
              <a:ext uri="{FF2B5EF4-FFF2-40B4-BE49-F238E27FC236}">
                <a16:creationId xmlns="" xmlns:a16="http://schemas.microsoft.com/office/drawing/2014/main" id="{CBC1D6DF-08E9-49E8-A336-6C68EF870CD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2" y="2353954"/>
            <a:ext cx="2552750" cy="2818613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052FEC7A-0A4E-4C91-A097-CB53D6B5F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2" y="8917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386" name="Picture 2" descr="「pants」の画像検索結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5700" y="2190749"/>
            <a:ext cx="3384550" cy="3384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0504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/>
          <a:lstStyle/>
          <a:p>
            <a:r>
              <a:rPr lang="en-US" altLang="ja-JP" b="1" dirty="0">
                <a:solidFill>
                  <a:schemeClr val="bg1"/>
                </a:solidFill>
              </a:rPr>
              <a:t>Practice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" name="コンテンツ プレースホルダ 2"/>
          <p:cNvSpPr>
            <a:spLocks noGrp="1"/>
          </p:cNvSpPr>
          <p:nvPr/>
        </p:nvSpPr>
        <p:spPr>
          <a:xfrm>
            <a:off x="470694" y="16867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en-US" altLang="ja-JP" sz="4000" dirty="0"/>
              <a:t>Practice :</a:t>
            </a:r>
          </a:p>
          <a:p>
            <a:pPr marL="0" indent="0">
              <a:buNone/>
            </a:pPr>
            <a:r>
              <a:rPr lang="en-US" altLang="ja-JP" sz="4000" dirty="0"/>
              <a:t>P</a:t>
            </a:r>
            <a:r>
              <a:rPr kumimoji="1" lang="en-US" altLang="ja-JP" sz="4000" dirty="0"/>
              <a:t>lan and conduct Health Awareness Session on Malaria control using Flip Charts/ Role play/ Songs/ Presentations etc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+mn-lt"/>
              </a:rPr>
              <a:t>Objectives of learning this topic</a:t>
            </a:r>
            <a:endParaRPr kumimoji="1" lang="ja-JP" alt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b="1" dirty="0" smtClean="0"/>
              <a:t>To understand: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b="1" dirty="0" smtClean="0"/>
              <a:t>What is malaria?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 smtClean="0"/>
              <a:t>Cause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 smtClean="0"/>
              <a:t>Sign and symptom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 smtClean="0"/>
              <a:t>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 smtClean="0"/>
              <a:t>Prevention</a:t>
            </a:r>
          </a:p>
          <a:p>
            <a:pPr marL="514350" indent="0">
              <a:buNone/>
            </a:pPr>
            <a:endParaRPr lang="en-US" altLang="ja-JP" b="1" dirty="0" smtClean="0"/>
          </a:p>
          <a:p>
            <a:pPr marL="514350" indent="0">
              <a:buNone/>
            </a:pPr>
            <a:r>
              <a:rPr lang="en-US" altLang="ja-JP" b="1" dirty="0" smtClean="0"/>
              <a:t>At the end of session, participants can plan and conduct Health Awareness Sessions on Malaria to village people</a:t>
            </a:r>
          </a:p>
          <a:p>
            <a:pPr marL="514350" indent="-514350">
              <a:buFont typeface="+mj-lt"/>
              <a:buAutoNum type="arabicPeriod"/>
            </a:pPr>
            <a:endParaRPr kumimoji="1" lang="ja-JP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5BBCFB-D15E-40E7-9A08-6B073E00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89" y="320459"/>
            <a:ext cx="6448621" cy="668784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bg1"/>
                </a:solidFill>
                <a:latin typeface="+mn-lt"/>
              </a:rPr>
              <a:t>What is Malaria?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5DA180-8D6D-4508-B071-9C1D9E44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71" y="1167402"/>
            <a:ext cx="4480029" cy="26933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Caused by </a:t>
            </a:r>
            <a:r>
              <a:rPr lang="en-US" altLang="en-US" sz="24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parasites</a:t>
            </a: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Plasmodium</a:t>
            </a: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AU" altLang="en-US" sz="24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By Infected female </a:t>
            </a:r>
            <a:r>
              <a:rPr lang="en-US" altLang="en-US" sz="2400" b="1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Anopheles</a:t>
            </a:r>
            <a:r>
              <a:rPr lang="en-US" alt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mosquitoes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Parasites spread by mosquito bite </a:t>
            </a:r>
            <a:endParaRPr lang="en-AU" altLang="en-US" sz="2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1C66F18-7407-4A57-8716-A223E0F38E75}"/>
              </a:ext>
            </a:extLst>
          </p:cNvPr>
          <p:cNvGrpSpPr/>
          <p:nvPr/>
        </p:nvGrpSpPr>
        <p:grpSpPr>
          <a:xfrm>
            <a:off x="609600" y="4064000"/>
            <a:ext cx="3543300" cy="2594128"/>
            <a:chOff x="0" y="0"/>
            <a:chExt cx="1454785" cy="1112520"/>
          </a:xfrm>
        </p:grpSpPr>
        <p:pic>
          <p:nvPicPr>
            <p:cNvPr id="5" name="図 16" descr="C:\1お仕事\SB\資料_web etc\Malaria\250px-Anopheles_stephensi.jpeg">
              <a:extLst>
                <a:ext uri="{FF2B5EF4-FFF2-40B4-BE49-F238E27FC236}">
                  <a16:creationId xmlns="" xmlns:a16="http://schemas.microsoft.com/office/drawing/2014/main" id="{E9126F70-248F-4A9C-B8A1-42B98FEB96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54785" cy="11125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テキスト ボックス 2">
              <a:extLst>
                <a:ext uri="{FF2B5EF4-FFF2-40B4-BE49-F238E27FC236}">
                  <a16:creationId xmlns="" xmlns:a16="http://schemas.microsoft.com/office/drawing/2014/main" id="{D4D15445-E0D7-427C-A80F-73F2CB261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9" y="942250"/>
              <a:ext cx="980995" cy="16482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b="1" dirty="0">
                  <a:solidFill>
                    <a:schemeClr val="bg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Anopheles mosquito</a:t>
              </a:r>
              <a:endParaRPr lang="en-AU" sz="1200" b="1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3319" descr="「Plasmodium」の画像検索結果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6067"/>
          <a:stretch/>
        </p:blipFill>
        <p:spPr bwMode="auto">
          <a:xfrm>
            <a:off x="5295900" y="2527300"/>
            <a:ext cx="3543300" cy="1035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9" name="Text Box 3321"/>
          <p:cNvSpPr txBox="1"/>
          <p:nvPr/>
        </p:nvSpPr>
        <p:spPr>
          <a:xfrm>
            <a:off x="6106319" y="1758950"/>
            <a:ext cx="1809750" cy="4191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35"/>
              </a:spcBef>
              <a:spcAft>
                <a:spcPts val="935"/>
              </a:spcAft>
            </a:pPr>
            <a:r>
              <a:rPr lang="en-GB" sz="2000" b="1" kern="100" dirty="0">
                <a:effectLst/>
                <a:latin typeface="Candara"/>
                <a:ea typeface="ＭＳ 明朝"/>
                <a:cs typeface="Times New Roman"/>
              </a:rPr>
              <a:t>Plasmodium</a:t>
            </a:r>
            <a:endParaRPr lang="ja-JP" sz="2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0" name="Picture 3309" descr="「Plasmodium」の画像検索結果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855"/>
          <a:stretch/>
        </p:blipFill>
        <p:spPr bwMode="auto">
          <a:xfrm>
            <a:off x="5473700" y="3898900"/>
            <a:ext cx="3327400" cy="27771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13345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C266DD-16A3-426B-B9C8-7249E96A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88" y="198438"/>
            <a:ext cx="7543712" cy="761174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Malaria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AE389F-3273-40A6-BBFE-518940B29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27" y="1219200"/>
            <a:ext cx="5370273" cy="5003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Female Anopheles mosquitoes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Bite between evening and morning</a:t>
            </a:r>
            <a:endParaRPr lang="en-AU" sz="2800" dirty="0">
              <a:solidFill>
                <a:srgbClr val="FF0000"/>
              </a:solidFill>
            </a:endParaRPr>
          </a:p>
          <a:p>
            <a:r>
              <a:rPr lang="en-US" sz="2800" dirty="0"/>
              <a:t>Anopheles bites and sucks blood</a:t>
            </a:r>
            <a:endParaRPr lang="en-US" altLang="en-US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solidFill>
                  <a:srgbClr val="FF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Parasite</a:t>
            </a:r>
            <a:r>
              <a:rPr lang="en-US" altLang="en-US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 multiply inside the body of mosquito</a:t>
            </a:r>
          </a:p>
          <a:p>
            <a:r>
              <a:rPr lang="en-US" altLang="en-US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Parasites mature after 10-14 days </a:t>
            </a:r>
          </a:p>
          <a:p>
            <a:r>
              <a:rPr lang="en-US" sz="2800" dirty="0"/>
              <a:t>In pregnant, fetus also might be infected </a:t>
            </a:r>
            <a:endParaRPr lang="en-AU" sz="2800" dirty="0"/>
          </a:p>
          <a:p>
            <a:endParaRPr lang="en-AU" sz="2000" dirty="0"/>
          </a:p>
        </p:txBody>
      </p:sp>
      <p:pic>
        <p:nvPicPr>
          <p:cNvPr id="4" name="図 3157">
            <a:extLst>
              <a:ext uri="{FF2B5EF4-FFF2-40B4-BE49-F238E27FC236}">
                <a16:creationId xmlns="" xmlns:a16="http://schemas.microsoft.com/office/drawing/2014/main" id="{99847805-85A8-4ECC-B18C-421F2C0D97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0" y="1554290"/>
            <a:ext cx="3176548" cy="402101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34803D78-1936-4893-B3B5-691644594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2">
            <a:extLst>
              <a:ext uri="{FF2B5EF4-FFF2-40B4-BE49-F238E27FC236}">
                <a16:creationId xmlns="" xmlns:a16="http://schemas.microsoft.com/office/drawing/2014/main" id="{EFE01A13-6D0C-45D1-9A39-7A6AC7930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00388" y="795338"/>
            <a:ext cx="593034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504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048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10-14 days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048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to mature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20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AF4A5D-2821-4358-A9F5-64CEBAC3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89" y="203200"/>
            <a:ext cx="8051711" cy="7366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Malaria in the Liver and Red Blood Cells</a:t>
            </a:r>
          </a:p>
        </p:txBody>
      </p:sp>
      <p:sp>
        <p:nvSpPr>
          <p:cNvPr id="4" name="Rounded Rectangle 3337">
            <a:extLst>
              <a:ext uri="{FF2B5EF4-FFF2-40B4-BE49-F238E27FC236}">
                <a16:creationId xmlns="" xmlns:a16="http://schemas.microsoft.com/office/drawing/2014/main" id="{C59BE128-E043-494A-A6F0-A477040B8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115" y="1916443"/>
            <a:ext cx="1299230" cy="5968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935"/>
              </a:spcBef>
              <a:spcAft>
                <a:spcPts val="935"/>
              </a:spcAft>
              <a:buNone/>
            </a:pPr>
            <a:r>
              <a:rPr lang="en-US" sz="2000" b="1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Malaria parasites</a:t>
            </a:r>
            <a:endParaRPr lang="en-AU" sz="20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ounded Rectangle 3338">
            <a:extLst>
              <a:ext uri="{FF2B5EF4-FFF2-40B4-BE49-F238E27FC236}">
                <a16:creationId xmlns="" xmlns:a16="http://schemas.microsoft.com/office/drawing/2014/main" id="{BC7B45E2-DBB1-4A3C-A65D-17E6C2396A55}"/>
              </a:ext>
            </a:extLst>
          </p:cNvPr>
          <p:cNvSpPr/>
          <p:nvPr/>
        </p:nvSpPr>
        <p:spPr>
          <a:xfrm>
            <a:off x="2822070" y="1491488"/>
            <a:ext cx="2232530" cy="139779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935"/>
              </a:spcBef>
              <a:spcAft>
                <a:spcPts val="935"/>
              </a:spcAft>
            </a:pPr>
            <a:r>
              <a:rPr lang="en-US" sz="2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Liver</a:t>
            </a:r>
            <a:r>
              <a:rPr lang="en-AU" b="1" dirty="0"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Mature and multiply</a:t>
            </a:r>
            <a:endParaRPr lang="en-AU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Rounded Rectangle 3342">
            <a:extLst>
              <a:ext uri="{FF2B5EF4-FFF2-40B4-BE49-F238E27FC236}">
                <a16:creationId xmlns="" xmlns:a16="http://schemas.microsoft.com/office/drawing/2014/main" id="{C9B05671-46B1-46D5-94BD-A09149ECBD0A}"/>
              </a:ext>
            </a:extLst>
          </p:cNvPr>
          <p:cNvSpPr/>
          <p:nvPr/>
        </p:nvSpPr>
        <p:spPr>
          <a:xfrm>
            <a:off x="5757974" y="1473200"/>
            <a:ext cx="2458925" cy="14097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935"/>
              </a:spcBef>
              <a:spcAft>
                <a:spcPts val="935"/>
              </a:spcAft>
            </a:pPr>
            <a:r>
              <a:rPr lang="en-US" sz="28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Red blood cell</a:t>
            </a:r>
            <a:endParaRPr lang="en-AU" sz="28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935"/>
              </a:spcBef>
              <a:spcAft>
                <a:spcPts val="935"/>
              </a:spcAft>
            </a:pPr>
            <a:r>
              <a:rPr lang="en-US" sz="2400" b="1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Multiply inside</a:t>
            </a:r>
            <a:endParaRPr lang="en-AU" sz="2400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ight Arrow 3339">
            <a:extLst>
              <a:ext uri="{FF2B5EF4-FFF2-40B4-BE49-F238E27FC236}">
                <a16:creationId xmlns="" xmlns:a16="http://schemas.microsoft.com/office/drawing/2014/main" id="{84C33085-F179-4E10-A3AB-15024D54730A}"/>
              </a:ext>
            </a:extLst>
          </p:cNvPr>
          <p:cNvSpPr/>
          <p:nvPr/>
        </p:nvSpPr>
        <p:spPr>
          <a:xfrm>
            <a:off x="2484423" y="2182641"/>
            <a:ext cx="114320" cy="68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8" name="Right Arrow 3340">
            <a:extLst>
              <a:ext uri="{FF2B5EF4-FFF2-40B4-BE49-F238E27FC236}">
                <a16:creationId xmlns="" xmlns:a16="http://schemas.microsoft.com/office/drawing/2014/main" id="{D0AE40B4-3403-4F43-8B91-223E379E6BD9}"/>
              </a:ext>
            </a:extLst>
          </p:cNvPr>
          <p:cNvSpPr/>
          <p:nvPr/>
        </p:nvSpPr>
        <p:spPr>
          <a:xfrm>
            <a:off x="5334740" y="2219595"/>
            <a:ext cx="114320" cy="68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pic>
        <p:nvPicPr>
          <p:cNvPr id="4104" name="図 3118">
            <a:extLst>
              <a:ext uri="{FF2B5EF4-FFF2-40B4-BE49-F238E27FC236}">
                <a16:creationId xmlns="" xmlns:a16="http://schemas.microsoft.com/office/drawing/2014/main" id="{CF993E01-DDE4-4BF0-93DA-F3820F2D0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75000"/>
            <a:ext cx="8496300" cy="25710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2">
            <a:extLst>
              <a:ext uri="{FF2B5EF4-FFF2-40B4-BE49-F238E27FC236}">
                <a16:creationId xmlns="" xmlns:a16="http://schemas.microsoft.com/office/drawing/2014/main" id="{697F880D-5B23-4726-B7D7-73E863D4E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46" y="4174498"/>
            <a:ext cx="99434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Normal RBC</a:t>
            </a:r>
            <a:endParaRPr kumimoji="0" lang="en-US" altLang="en-US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EC3EF013-49BE-48E0-8A50-3AB4F227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4140200"/>
            <a:ext cx="10188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Infected RBC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5">
            <a:extLst>
              <a:ext uri="{FF2B5EF4-FFF2-40B4-BE49-F238E27FC236}">
                <a16:creationId xmlns="" xmlns:a16="http://schemas.microsoft.com/office/drawing/2014/main" id="{E245DB67-C3F9-4902-93A3-E0EC78C16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5372100"/>
            <a:ext cx="1270000" cy="1079500"/>
          </a:xfrm>
          <a:prstGeom prst="borderCallout1">
            <a:avLst>
              <a:gd name="adj1" fmla="val -10662"/>
              <a:gd name="adj2" fmla="val 74796"/>
              <a:gd name="adj3" fmla="val -36876"/>
              <a:gd name="adj4" fmla="val 73383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multiply inside RBC</a:t>
            </a:r>
            <a:endParaRPr kumimoji="0" lang="en-US" alt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="" xmlns:a16="http://schemas.microsoft.com/office/drawing/2014/main" id="{B16563DD-04E4-4F7A-AC01-35C0310FC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346700"/>
            <a:ext cx="1193799" cy="1079500"/>
          </a:xfrm>
          <a:prstGeom prst="borderCallout1">
            <a:avLst>
              <a:gd name="adj1" fmla="val 1201"/>
              <a:gd name="adj2" fmla="val 78044"/>
              <a:gd name="adj3" fmla="val -30368"/>
              <a:gd name="adj4" fmla="val 76772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destroy RBC</a:t>
            </a:r>
            <a:endParaRPr kumimoji="0" lang="en-US" alt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="" xmlns:a16="http://schemas.microsoft.com/office/drawing/2014/main" id="{C7AAC7BD-92F5-4FCC-AAC4-E096F0382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5486400"/>
            <a:ext cx="1574800" cy="1181100"/>
          </a:xfrm>
          <a:prstGeom prst="borderCallout1">
            <a:avLst>
              <a:gd name="adj1" fmla="val -9468"/>
              <a:gd name="adj2" fmla="val 74620"/>
              <a:gd name="adj3" fmla="val -42253"/>
              <a:gd name="adj4" fmla="val 75969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Rapid increasing of Infected RBC</a:t>
            </a:r>
            <a:endParaRPr kumimoji="0" lang="en-US" alt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="" xmlns:a16="http://schemas.microsoft.com/office/drawing/2014/main" id="{509240CE-BE62-438F-9055-42A6471EF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390900"/>
            <a:ext cx="15113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Severe Malaria</a:t>
            </a:r>
            <a:endParaRPr kumimoji="0" lang="en-US" altLang="en-US" sz="2800" b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1">
            <a:extLst>
              <a:ext uri="{FF2B5EF4-FFF2-40B4-BE49-F238E27FC236}">
                <a16:creationId xmlns="" xmlns:a16="http://schemas.microsoft.com/office/drawing/2014/main" id="{898F4DAB-2A77-42FC-890A-AF681C4D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1" y="5300250"/>
            <a:ext cx="1241544" cy="1367250"/>
          </a:xfrm>
          <a:prstGeom prst="borderCallout1">
            <a:avLst>
              <a:gd name="adj1" fmla="val 1114"/>
              <a:gd name="adj2" fmla="val 74801"/>
              <a:gd name="adj3" fmla="val -22936"/>
              <a:gd name="adj4" fmla="val 75667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Malaria parasite attack RBC</a:t>
            </a:r>
            <a:endParaRPr kumimoji="0" lang="en-US" altLang="en-US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="" xmlns:a16="http://schemas.microsoft.com/office/drawing/2014/main" id="{41F44EC8-D97C-4902-AB4A-C0722B377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00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742E90-4775-43A5-8B26-B30E7F70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6" y="344424"/>
            <a:ext cx="8227474" cy="658876"/>
          </a:xfr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AU" sz="3600" b="1" dirty="0"/>
              <a:t>Signs and Symptoms </a:t>
            </a:r>
          </a:p>
        </p:txBody>
      </p:sp>
      <p:pic>
        <p:nvPicPr>
          <p:cNvPr id="4" name="図 27">
            <a:extLst>
              <a:ext uri="{FF2B5EF4-FFF2-40B4-BE49-F238E27FC236}">
                <a16:creationId xmlns="" xmlns:a16="http://schemas.microsoft.com/office/drawing/2014/main" id="{A8210D24-DF72-4229-BDA7-4899F1D585D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5587" cy="5130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159D2FE-78D4-4D76-970A-73D1A4F9DC91}"/>
              </a:ext>
            </a:extLst>
          </p:cNvPr>
          <p:cNvSpPr/>
          <p:nvPr/>
        </p:nvSpPr>
        <p:spPr>
          <a:xfrm>
            <a:off x="0" y="6299200"/>
            <a:ext cx="9145588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ts val="935"/>
              </a:spcBef>
              <a:spcAft>
                <a:spcPts val="935"/>
              </a:spcAft>
            </a:pPr>
            <a:r>
              <a:rPr lang="en-US" sz="2000" b="1" dirty="0">
                <a:ea typeface="MS Mincho" panose="02020609040205080304" pitchFamily="49" charset="-128"/>
                <a:cs typeface="Times New Roman" panose="02020603050405020304" pitchFamily="18" charset="0"/>
              </a:rPr>
              <a:t>Symptoms may appear 7 days or more (usually 10–15 days) </a:t>
            </a:r>
          </a:p>
        </p:txBody>
      </p:sp>
    </p:spTree>
    <p:extLst>
      <p:ext uri="{BB962C8B-B14F-4D97-AF65-F5344CB8AC3E}">
        <p14:creationId xmlns="" xmlns:p14="http://schemas.microsoft.com/office/powerpoint/2010/main" val="377965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28F658-0DB1-4DB9-9ADF-0E89D9541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86" y="227860"/>
            <a:ext cx="7916814" cy="57113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</a:rPr>
              <a:t>Severe Malaria </a:t>
            </a:r>
          </a:p>
        </p:txBody>
      </p:sp>
      <p:pic>
        <p:nvPicPr>
          <p:cNvPr id="4" name="図 29">
            <a:extLst>
              <a:ext uri="{FF2B5EF4-FFF2-40B4-BE49-F238E27FC236}">
                <a16:creationId xmlns="" xmlns:a16="http://schemas.microsoft.com/office/drawing/2014/main" id="{2E7E3040-E7FB-409F-B37B-D652D25C171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5588" cy="45847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D99F39-2DB1-415E-8AC2-20798DA3C0FD}"/>
              </a:ext>
            </a:extLst>
          </p:cNvPr>
          <p:cNvSpPr/>
          <p:nvPr/>
        </p:nvSpPr>
        <p:spPr>
          <a:xfrm>
            <a:off x="0" y="5575300"/>
            <a:ext cx="914558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935"/>
              </a:spcBef>
              <a:spcAft>
                <a:spcPts val="935"/>
              </a:spcAft>
              <a:buFont typeface="Wingdings" pitchFamily="2" charset="2"/>
              <a:buChar char="l"/>
            </a:pPr>
            <a:r>
              <a:rPr lang="en-US" b="1" dirty="0">
                <a:ea typeface="MS Mincho" panose="02020609040205080304" pitchFamily="49" charset="-128"/>
                <a:cs typeface="Times New Roman" panose="02020603050405020304" pitchFamily="18" charset="0"/>
              </a:rPr>
              <a:t>Caused by delay in diagnosis and uncomplicated treatment </a:t>
            </a:r>
          </a:p>
          <a:p>
            <a:pPr lvl="0">
              <a:spcBef>
                <a:spcPts val="935"/>
              </a:spcBef>
              <a:spcAft>
                <a:spcPts val="935"/>
              </a:spcAft>
              <a:buFont typeface="Wingdings" pitchFamily="2" charset="2"/>
              <a:buChar char="l"/>
            </a:pPr>
            <a:r>
              <a:rPr lang="en-US" b="1" dirty="0"/>
              <a:t>Malaria in pregnant women is an important cause of stillbirths, infant mortality, abortion and low birth weight</a:t>
            </a:r>
            <a:endParaRPr lang="en-AU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67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D5C6F-AE09-4830-843E-94A38AC1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234104"/>
            <a:ext cx="6350000" cy="654896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Treatment </a:t>
            </a:r>
            <a:endParaRPr lang="en-AU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4A56FE-8938-4D6E-8D65-1BA37BB11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00" y="1308100"/>
            <a:ext cx="6235700" cy="2514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Result of microcopy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rapid</a:t>
            </a:r>
            <a:r>
              <a:rPr lang="en-US" sz="2400" dirty="0"/>
              <a:t> diagnostic test, before medicine is given by a health </a:t>
            </a:r>
            <a:r>
              <a:rPr lang="en-US" sz="2400" dirty="0">
                <a:solidFill>
                  <a:srgbClr val="FF0000"/>
                </a:solidFill>
              </a:rPr>
              <a:t>care</a:t>
            </a:r>
            <a:r>
              <a:rPr lang="en-US" sz="2400" dirty="0"/>
              <a:t> provider </a:t>
            </a:r>
          </a:p>
          <a:p>
            <a:pPr lvl="0">
              <a:buNone/>
            </a:pPr>
            <a:endParaRPr lang="en-AU" sz="2400" dirty="0"/>
          </a:p>
          <a:p>
            <a:pPr lvl="0"/>
            <a:r>
              <a:rPr lang="en-US" sz="240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Coartem</a:t>
            </a:r>
            <a:r>
              <a:rPr lang="en-US" sz="2400" dirty="0"/>
              <a:t>” is the common medicine for malaria treatment in Solomon Islands</a:t>
            </a:r>
            <a:endParaRPr lang="en-AU" sz="2400" dirty="0"/>
          </a:p>
          <a:p>
            <a:endParaRPr lang="en-AU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D4E3C56A-2966-492C-AE57-AA26DFFA4508}"/>
              </a:ext>
            </a:extLst>
          </p:cNvPr>
          <p:cNvSpPr txBox="1">
            <a:spLocks/>
          </p:cNvSpPr>
          <p:nvPr/>
        </p:nvSpPr>
        <p:spPr>
          <a:xfrm>
            <a:off x="743079" y="19780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 </a:t>
            </a:r>
            <a:endParaRPr lang="en-AU" sz="1600" dirty="0"/>
          </a:p>
          <a:p>
            <a:endParaRPr lang="en-US" sz="1600" dirty="0"/>
          </a:p>
          <a:p>
            <a:endParaRPr lang="en-AU" sz="1100" dirty="0"/>
          </a:p>
        </p:txBody>
      </p:sp>
      <p:sp>
        <p:nvSpPr>
          <p:cNvPr id="9" name="テキスト ボックス 2">
            <a:extLst>
              <a:ext uri="{FF2B5EF4-FFF2-40B4-BE49-F238E27FC236}">
                <a16:creationId xmlns="" xmlns:a16="http://schemas.microsoft.com/office/drawing/2014/main" id="{2CDCC0A6-0737-447E-8AAF-7F7D6B5AD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213101"/>
            <a:ext cx="1524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24406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Take after greasy food or milk for 3 (three) days</a:t>
            </a:r>
            <a:endParaRPr lang="en-AU" b="1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36E1C375-50DF-4F4B-8AA8-44C2B15036A1}"/>
              </a:ext>
            </a:extLst>
          </p:cNvPr>
          <p:cNvSpPr/>
          <p:nvPr/>
        </p:nvSpPr>
        <p:spPr>
          <a:xfrm>
            <a:off x="4014487" y="11180288"/>
            <a:ext cx="148854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77A44BB2-1D02-44F2-9862-FFD34FD575BF}"/>
              </a:ext>
            </a:extLst>
          </p:cNvPr>
          <p:cNvSpPr/>
          <p:nvPr/>
        </p:nvSpPr>
        <p:spPr>
          <a:xfrm>
            <a:off x="4611093" y="11162826"/>
            <a:ext cx="148855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55A0C9B1-52AD-4953-9037-8B90E7DB6DB6}"/>
              </a:ext>
            </a:extLst>
          </p:cNvPr>
          <p:cNvSpPr/>
          <p:nvPr/>
        </p:nvSpPr>
        <p:spPr>
          <a:xfrm>
            <a:off x="4833779" y="11172351"/>
            <a:ext cx="148854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424832E8-646B-4365-ACB1-26C033662318}"/>
              </a:ext>
            </a:extLst>
          </p:cNvPr>
          <p:cNvSpPr/>
          <p:nvPr/>
        </p:nvSpPr>
        <p:spPr>
          <a:xfrm>
            <a:off x="5279150" y="11218386"/>
            <a:ext cx="148854" cy="204788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9AA00C56-418C-4AF7-9D66-BC5642050450}"/>
              </a:ext>
            </a:extLst>
          </p:cNvPr>
          <p:cNvSpPr/>
          <p:nvPr/>
        </p:nvSpPr>
        <p:spPr>
          <a:xfrm>
            <a:off x="5462538" y="11200926"/>
            <a:ext cx="147663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0F0FCC16-F3AE-4024-A0DF-22A9A2B6C715}"/>
              </a:ext>
            </a:extLst>
          </p:cNvPr>
          <p:cNvSpPr/>
          <p:nvPr/>
        </p:nvSpPr>
        <p:spPr>
          <a:xfrm>
            <a:off x="5644736" y="11208861"/>
            <a:ext cx="148855" cy="204788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A1CB1090-B5CE-4316-AD89-F95CD713F3D1}"/>
              </a:ext>
            </a:extLst>
          </p:cNvPr>
          <p:cNvSpPr/>
          <p:nvPr/>
        </p:nvSpPr>
        <p:spPr>
          <a:xfrm>
            <a:off x="5947207" y="11218386"/>
            <a:ext cx="148855" cy="204788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1167186A-78EB-4C29-914D-9C75AF86B55B}"/>
              </a:ext>
            </a:extLst>
          </p:cNvPr>
          <p:cNvSpPr/>
          <p:nvPr/>
        </p:nvSpPr>
        <p:spPr>
          <a:xfrm>
            <a:off x="6112733" y="11223151"/>
            <a:ext cx="148854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D9F5D43D-2AD8-47DE-8675-A5957A909223}"/>
              </a:ext>
            </a:extLst>
          </p:cNvPr>
          <p:cNvSpPr/>
          <p:nvPr/>
        </p:nvSpPr>
        <p:spPr>
          <a:xfrm>
            <a:off x="6272305" y="11231088"/>
            <a:ext cx="148854" cy="20637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D720E6D7-BDB9-4F60-9421-EA265D1D0794}"/>
              </a:ext>
            </a:extLst>
          </p:cNvPr>
          <p:cNvSpPr/>
          <p:nvPr/>
        </p:nvSpPr>
        <p:spPr>
          <a:xfrm>
            <a:off x="6436639" y="11216801"/>
            <a:ext cx="148854" cy="204787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/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859BF6A2-2156-4B77-9E3A-459CFC1504A8}"/>
              </a:ext>
            </a:extLst>
          </p:cNvPr>
          <p:cNvGrpSpPr/>
          <p:nvPr/>
        </p:nvGrpSpPr>
        <p:grpSpPr>
          <a:xfrm>
            <a:off x="3219012" y="11126313"/>
            <a:ext cx="251265" cy="290513"/>
            <a:chOff x="0" y="0"/>
            <a:chExt cx="335280" cy="289560"/>
          </a:xfrm>
        </p:grpSpPr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D5A49AA6-B3CC-4C7B-BA2A-3B5FCB790CBE}"/>
                </a:ext>
              </a:extLst>
            </p:cNvPr>
            <p:cNvSpPr/>
            <p:nvPr/>
          </p:nvSpPr>
          <p:spPr>
            <a:xfrm>
              <a:off x="137160" y="60960"/>
              <a:ext cx="198120" cy="205740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6AB704D1-A3C1-4D56-B446-4598E1F45D9A}"/>
                </a:ext>
              </a:extLst>
            </p:cNvPr>
            <p:cNvSpPr/>
            <p:nvPr/>
          </p:nvSpPr>
          <p:spPr>
            <a:xfrm>
              <a:off x="0" y="0"/>
              <a:ext cx="220980" cy="2895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22075E4-71D6-4BC8-A76A-657B7BB76786}"/>
                </a:ext>
              </a:extLst>
            </p:cNvPr>
            <p:cNvCxnSpPr/>
            <p:nvPr/>
          </p:nvCxnSpPr>
          <p:spPr>
            <a:xfrm>
              <a:off x="213360" y="60960"/>
              <a:ext cx="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1BBD927-C287-4704-8B68-7426230F9BF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84817"/>
            <a:ext cx="1854200" cy="1268078"/>
          </a:xfrm>
          <a:prstGeom prst="rect">
            <a:avLst/>
          </a:prstGeom>
        </p:spPr>
      </p:pic>
      <p:sp>
        <p:nvSpPr>
          <p:cNvPr id="29" name="角丸四角形 28"/>
          <p:cNvSpPr/>
          <p:nvPr/>
        </p:nvSpPr>
        <p:spPr>
          <a:xfrm>
            <a:off x="4089400" y="4013200"/>
            <a:ext cx="4305300" cy="2095500"/>
          </a:xfrm>
          <a:prstGeom prst="round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GB" altLang="ja-JP" sz="2000" b="1" dirty="0">
                <a:solidFill>
                  <a:schemeClr val="tx1"/>
                </a:solidFill>
              </a:rPr>
              <a:t>Patient</a:t>
            </a:r>
            <a:r>
              <a:rPr kumimoji="1" lang="en-GB" altLang="ja-JP" sz="2000" b="1" dirty="0">
                <a:solidFill>
                  <a:srgbClr val="FF0000"/>
                </a:solidFill>
              </a:rPr>
              <a:t> must complete all the prescribed medicine even after </a:t>
            </a:r>
            <a:r>
              <a:rPr kumimoji="1" lang="en-GB" altLang="ja-JP" sz="2000" b="1" dirty="0">
                <a:solidFill>
                  <a:schemeClr val="tx1"/>
                </a:solidFill>
              </a:rPr>
              <a:t>he/she </a:t>
            </a:r>
            <a:r>
              <a:rPr kumimoji="1" lang="en-GB" altLang="ja-JP" sz="2000" b="1" dirty="0">
                <a:solidFill>
                  <a:srgbClr val="FF0000"/>
                </a:solidFill>
              </a:rPr>
              <a:t>feel</a:t>
            </a:r>
            <a:r>
              <a:rPr kumimoji="1" lang="en-GB" altLang="ja-JP" sz="2000" b="1" dirty="0">
                <a:solidFill>
                  <a:schemeClr val="tx1"/>
                </a:solidFill>
              </a:rPr>
              <a:t>s</a:t>
            </a:r>
            <a:r>
              <a:rPr kumimoji="1" lang="en-GB" altLang="ja-JP" sz="2000" b="1" dirty="0">
                <a:solidFill>
                  <a:srgbClr val="FF0000"/>
                </a:solidFill>
              </a:rPr>
              <a:t> better.  </a:t>
            </a:r>
            <a:r>
              <a:rPr kumimoji="1" lang="en-GB" altLang="ja-JP" sz="2000" b="1" dirty="0">
                <a:solidFill>
                  <a:schemeClr val="tx1"/>
                </a:solidFill>
              </a:rPr>
              <a:t>Patient</a:t>
            </a:r>
            <a:r>
              <a:rPr kumimoji="1" lang="en-GB" altLang="ja-JP" sz="2000" b="1" dirty="0">
                <a:solidFill>
                  <a:srgbClr val="FF0000"/>
                </a:solidFill>
              </a:rPr>
              <a:t> must not stop taking medicine by </a:t>
            </a:r>
            <a:r>
              <a:rPr kumimoji="1" lang="en-GB" altLang="ja-JP" sz="2000" b="1" dirty="0">
                <a:solidFill>
                  <a:schemeClr val="tx1"/>
                </a:solidFill>
              </a:rPr>
              <a:t>own </a:t>
            </a:r>
            <a:r>
              <a:rPr kumimoji="1" lang="en-GB" altLang="ja-JP" sz="2000" b="1" dirty="0">
                <a:solidFill>
                  <a:srgbClr val="FF0000"/>
                </a:solidFill>
              </a:rPr>
              <a:t>decision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54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82366D-F94F-444A-8DB7-494A59ABF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89" y="323273"/>
            <a:ext cx="7569111" cy="665018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chemeClr val="bg1"/>
                </a:solidFill>
              </a:rPr>
              <a:t>Method of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E157C8-A398-42E3-BC1E-28C6B039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225" y="1845401"/>
            <a:ext cx="5034375" cy="2790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sz="2400" dirty="0"/>
              <a:t>Environmental clean-up</a:t>
            </a:r>
            <a:endParaRPr lang="en-AU" sz="2400" dirty="0"/>
          </a:p>
          <a:p>
            <a:pPr lvl="0"/>
            <a:r>
              <a:rPr lang="en-US" sz="2400" dirty="0"/>
              <a:t>Insecticide-treated mosquito nets</a:t>
            </a:r>
            <a:endParaRPr lang="en-AU" sz="2400" dirty="0"/>
          </a:p>
          <a:p>
            <a:pPr lvl="0"/>
            <a:r>
              <a:rPr lang="en-US" sz="2400" dirty="0"/>
              <a:t>Indoor residual spraying</a:t>
            </a:r>
            <a:endParaRPr lang="en-AU" sz="2400" dirty="0"/>
          </a:p>
          <a:p>
            <a:pPr lvl="0"/>
            <a:r>
              <a:rPr lang="en-US" sz="2400" dirty="0"/>
              <a:t>Mosquito screen</a:t>
            </a:r>
            <a:endParaRPr lang="en-AU" sz="2400" dirty="0"/>
          </a:p>
          <a:p>
            <a:pPr lvl="0"/>
            <a:r>
              <a:rPr lang="en-US" sz="2400" dirty="0"/>
              <a:t>Mosquito repellents</a:t>
            </a:r>
          </a:p>
          <a:p>
            <a:pPr lvl="0"/>
            <a:endParaRPr lang="en-AU" sz="2400" dirty="0"/>
          </a:p>
          <a:p>
            <a:endParaRPr lang="en-AU" sz="2400" dirty="0"/>
          </a:p>
        </p:txBody>
      </p:sp>
      <p:pic>
        <p:nvPicPr>
          <p:cNvPr id="4" name="図 3141">
            <a:extLst>
              <a:ext uri="{FF2B5EF4-FFF2-40B4-BE49-F238E27FC236}">
                <a16:creationId xmlns="" xmlns:a16="http://schemas.microsoft.com/office/drawing/2014/main" id="{90C57386-8405-4A08-BF69-6CCCBEB929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46200"/>
            <a:ext cx="2192909" cy="2126673"/>
          </a:xfrm>
          <a:prstGeom prst="rect">
            <a:avLst/>
          </a:prstGeom>
        </p:spPr>
      </p:pic>
      <p:grpSp>
        <p:nvGrpSpPr>
          <p:cNvPr id="5" name="グループ化 548">
            <a:extLst>
              <a:ext uri="{FF2B5EF4-FFF2-40B4-BE49-F238E27FC236}">
                <a16:creationId xmlns="" xmlns:a16="http://schemas.microsoft.com/office/drawing/2014/main" id="{973AF95F-5823-4F97-B5A2-3D55DEADB016}"/>
              </a:ext>
            </a:extLst>
          </p:cNvPr>
          <p:cNvGrpSpPr/>
          <p:nvPr/>
        </p:nvGrpSpPr>
        <p:grpSpPr>
          <a:xfrm>
            <a:off x="254000" y="3725556"/>
            <a:ext cx="3048000" cy="2840344"/>
            <a:chOff x="0" y="0"/>
            <a:chExt cx="1914525" cy="1514475"/>
          </a:xfrm>
        </p:grpSpPr>
        <p:pic>
          <p:nvPicPr>
            <p:cNvPr id="6" name="図 3115" descr="C:\1お仕事\SB\資料_web etc\Malaria\net solomon.jpg">
              <a:extLst>
                <a:ext uri="{FF2B5EF4-FFF2-40B4-BE49-F238E27FC236}">
                  <a16:creationId xmlns="" xmlns:a16="http://schemas.microsoft.com/office/drawing/2014/main" id="{E1B9274D-CDB0-4A56-9153-2A27368FC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14525" cy="12763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テキスト ボックス 2">
              <a:extLst>
                <a:ext uri="{FF2B5EF4-FFF2-40B4-BE49-F238E27FC236}">
                  <a16:creationId xmlns="" xmlns:a16="http://schemas.microsoft.com/office/drawing/2014/main" id="{57410962-BE87-40B2-BA73-92F14F1BC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" y="1285875"/>
              <a:ext cx="18002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504190" algn="ctr">
                <a:spcAft>
                  <a:spcPts val="0"/>
                </a:spcAft>
              </a:pPr>
              <a:r>
                <a:rPr lang="en-US" sz="800" dirty="0">
                  <a:effectLst/>
                  <a:latin typeface="Arial" panose="020B0604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Provision of Mosquito net</a:t>
              </a:r>
              <a:endParaRPr lang="en-AU" sz="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6804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452</Words>
  <Application>Microsoft Office PowerPoint</Application>
  <PresentationFormat>ユーザー設定</PresentationFormat>
  <Paragraphs>92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Malaria</vt:lpstr>
      <vt:lpstr>Objectives of learning this topic</vt:lpstr>
      <vt:lpstr>What is Malaria?</vt:lpstr>
      <vt:lpstr>Malaria Transmission</vt:lpstr>
      <vt:lpstr>Malaria in the Liver and Red Blood Cells</vt:lpstr>
      <vt:lpstr>Signs and Symptoms </vt:lpstr>
      <vt:lpstr>Severe Malaria </vt:lpstr>
      <vt:lpstr>Treatment </vt:lpstr>
      <vt:lpstr>Method of Prevention</vt:lpstr>
      <vt:lpstr>スライド 10</vt:lpstr>
      <vt:lpstr>スライド 11</vt:lpstr>
      <vt:lpstr>スライド 12</vt:lpstr>
      <vt:lpstr>スライド 13</vt:lpstr>
      <vt:lpstr>Mosquito coil </vt:lpstr>
      <vt:lpstr>Mosquito repellents</vt:lpstr>
      <vt:lpstr>Long sleeve and trousers 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TRAINER’S (TOT) HePVP 18TH – 20TH OCT 2017</dc:title>
  <dc:creator>HePVP 1</dc:creator>
  <cp:lastModifiedBy>izumi</cp:lastModifiedBy>
  <cp:revision>121</cp:revision>
  <dcterms:created xsi:type="dcterms:W3CDTF">2017-10-05T04:51:40Z</dcterms:created>
  <dcterms:modified xsi:type="dcterms:W3CDTF">2018-07-17T00:08:29Z</dcterms:modified>
</cp:coreProperties>
</file>